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54" r:id="rId2"/>
  </p:sldMasterIdLst>
  <p:notesMasterIdLst>
    <p:notesMasterId r:id="rId30"/>
  </p:notesMasterIdLst>
  <p:handoutMasterIdLst>
    <p:handoutMasterId r:id="rId31"/>
  </p:handoutMasterIdLst>
  <p:sldIdLst>
    <p:sldId id="377" r:id="rId3"/>
    <p:sldId id="379" r:id="rId4"/>
    <p:sldId id="329" r:id="rId5"/>
    <p:sldId id="362" r:id="rId6"/>
    <p:sldId id="396" r:id="rId7"/>
    <p:sldId id="257" r:id="rId8"/>
    <p:sldId id="386" r:id="rId9"/>
    <p:sldId id="387" r:id="rId10"/>
    <p:sldId id="388" r:id="rId11"/>
    <p:sldId id="389" r:id="rId12"/>
    <p:sldId id="390" r:id="rId13"/>
    <p:sldId id="331" r:id="rId14"/>
    <p:sldId id="392" r:id="rId15"/>
    <p:sldId id="394" r:id="rId16"/>
    <p:sldId id="393" r:id="rId17"/>
    <p:sldId id="273" r:id="rId18"/>
    <p:sldId id="275" r:id="rId19"/>
    <p:sldId id="401" r:id="rId20"/>
    <p:sldId id="397" r:id="rId21"/>
    <p:sldId id="403" r:id="rId22"/>
    <p:sldId id="398" r:id="rId23"/>
    <p:sldId id="400" r:id="rId24"/>
    <p:sldId id="399" r:id="rId25"/>
    <p:sldId id="404" r:id="rId26"/>
    <p:sldId id="391" r:id="rId27"/>
    <p:sldId id="381" r:id="rId28"/>
    <p:sldId id="402" r:id="rId29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79"/>
            <p14:sldId id="329"/>
            <p14:sldId id="362"/>
            <p14:sldId id="396"/>
            <p14:sldId id="257"/>
            <p14:sldId id="386"/>
            <p14:sldId id="387"/>
            <p14:sldId id="388"/>
            <p14:sldId id="389"/>
            <p14:sldId id="390"/>
            <p14:sldId id="331"/>
            <p14:sldId id="392"/>
            <p14:sldId id="394"/>
            <p14:sldId id="393"/>
            <p14:sldId id="273"/>
            <p14:sldId id="275"/>
            <p14:sldId id="401"/>
            <p14:sldId id="397"/>
            <p14:sldId id="403"/>
            <p14:sldId id="398"/>
            <p14:sldId id="400"/>
            <p14:sldId id="399"/>
            <p14:sldId id="404"/>
            <p14:sldId id="391"/>
            <p14:sldId id="381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FFFFF"/>
    <a:srgbClr val="E6E6E6"/>
    <a:srgbClr val="DC5924"/>
    <a:srgbClr val="000000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2818" autoAdjust="0"/>
  </p:normalViewPr>
  <p:slideViewPr>
    <p:cSldViewPr snapToGrid="0">
      <p:cViewPr varScale="1">
        <p:scale>
          <a:sx n="67" d="100"/>
          <a:sy n="67" d="100"/>
        </p:scale>
        <p:origin x="738" y="7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2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5/2/2019 4:39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946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876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CF841F9-1595-4009-91EE-F804CC55A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9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461E-E83D-4875-BFC9-ADA80F00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82494-D1A6-4BA5-BDB4-2A7D448E9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E5A83-1338-47B0-9F70-FB9537C1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CD66-66E3-4059-B803-CE1675B97FE7}" type="datetimeFigureOut">
              <a:rPr lang="en-IN" smtClean="0"/>
              <a:t>02-05-2019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2C5F4-A00E-4BF6-9D9B-B6CA757A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239B0-3544-4766-B9EA-F363844F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A5E9A-728B-43F1-B929-D20DDE637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842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02.05.2019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36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  <p:sldLayoutId id="2147483756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C5166-4796-40D2-A50C-05DACE2C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682-CE55-4994-889B-5D188C3E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88"/>
            <a:ext cx="10515600" cy="234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9231-8DF4-411E-8324-453AB042A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5888" y="577752"/>
            <a:ext cx="2743200" cy="1767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fld id="{8BF4B2BE-5503-4E92-A98A-CA19FA0A1E48}" type="datetime1">
              <a:rPr lang="ru-RU" smtClean="0"/>
              <a:pPr/>
              <a:t>02.05.2019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75F0-EE3A-4617-AFAB-40BF7C14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7E7D-9F5C-43AC-A03A-432F6CB4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i="1">
                <a:solidFill>
                  <a:srgbClr val="454D55"/>
                </a:solidFill>
              </a:defRPr>
            </a:lvl1pPr>
          </a:lstStyle>
          <a:p>
            <a:fld id="{93C1428B-5ACF-4E79-A091-05E2328DA7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18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Feedback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Feedback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SmartAttend_ReleaseNot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SmartAttend_ReleaseNot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SmartAttend_ReleaseNot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pavankotas/SmartAttend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Backend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2A7554-1BEB-4851-BEC7-6C2514F1F5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239C3-8264-4E21-A1AD-1FBDFF87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24833" y="1276586"/>
            <a:ext cx="8804365" cy="1089529"/>
          </a:xfrm>
        </p:spPr>
        <p:txBody>
          <a:bodyPr/>
          <a:lstStyle/>
          <a:p>
            <a:r>
              <a:rPr lang="en-US" sz="7200" dirty="0"/>
              <a:t>Final 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F898BB-4085-4F65-842B-C8BD0B58BEA6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C84B-15C4-4F01-A6F9-FDA8187EE24E}"/>
              </a:ext>
            </a:extLst>
          </p:cNvPr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Smart Attend</a:t>
            </a:r>
          </a:p>
        </p:txBody>
      </p:sp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E6D32D8C-72EB-47E4-9C9E-C11CF3EFE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840"/>
          <a:stretch>
            <a:fillRect/>
          </a:stretch>
        </p:blipFill>
        <p:spPr>
          <a:xfrm>
            <a:off x="353360" y="5769839"/>
            <a:ext cx="1044000" cy="7529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8EC77-ED57-4D9F-8B7A-4A86C2A8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9A54-2A20-40C4-8BAA-B2E48AD0694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9175E-4105-4668-9A35-9E147CC2FA5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A5B1BA-C751-4DE0-9ED1-E92CB95A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5BBC48-6719-4ACD-A8FD-1496A8F9A5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0DA29-6A2E-4A70-AEAD-997E885D2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3850EC-47B2-4FC1-83AB-319D3474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" b="1"/>
          <a:stretch/>
        </p:blipFill>
        <p:spPr>
          <a:xfrm>
            <a:off x="0" y="17855"/>
            <a:ext cx="12192000" cy="5933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C04E90-2DE4-45FE-9739-0CCCD325F8B4}"/>
              </a:ext>
            </a:extLst>
          </p:cNvPr>
          <p:cNvSpPr/>
          <p:nvPr/>
        </p:nvSpPr>
        <p:spPr>
          <a:xfrm>
            <a:off x="2692199" y="6270881"/>
            <a:ext cx="6345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https://github.com/pavankotas/SmartAttend/wiki/Feedback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171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8DF785-AA15-4EDD-9D1A-3769450EA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98B4-FFCC-4B00-B18E-F7BE5CA2CA0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8E939-0877-46FF-A1BF-CD8E3C786E6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E77FF2-1006-4272-A639-5DC3EBA0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B4BD05-EF94-42E6-AD31-29D174EEA5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C7FB2-95E3-4560-8EA4-C9CE00B76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E256E-9A27-4369-B97E-87BA2534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8"/>
            <a:ext cx="12192000" cy="61186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5ED4EE-2CA1-4A83-A219-1225D83C8725}"/>
              </a:ext>
            </a:extLst>
          </p:cNvPr>
          <p:cNvSpPr/>
          <p:nvPr/>
        </p:nvSpPr>
        <p:spPr>
          <a:xfrm>
            <a:off x="2482733" y="6346441"/>
            <a:ext cx="6661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https://github.com/pavankotas/SmartAttend/wiki/Feedback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682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735B2A3-DCBC-48E4-B209-F371E22DA8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9" r="20489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232755" y="818803"/>
            <a:ext cx="6096000" cy="5273238"/>
          </a:xfrm>
        </p:spPr>
        <p:txBody>
          <a:bodyPr/>
          <a:lstStyle/>
          <a:p>
            <a:r>
              <a:rPr lang="en-IN" dirty="0"/>
              <a:t>Future consideration:</a:t>
            </a:r>
          </a:p>
          <a:p>
            <a:pPr marL="514350" lvl="1" indent="-514350" algn="l">
              <a:buFont typeface="+mj-lt"/>
              <a:buAutoNum type="arabicPeriod"/>
            </a:pPr>
            <a:r>
              <a:rPr lang="en-IN" sz="2400" dirty="0"/>
              <a:t>Securable application.</a:t>
            </a:r>
          </a:p>
          <a:p>
            <a:pPr marL="514350" lvl="1" indent="-514350" algn="l">
              <a:buFont typeface="+mj-lt"/>
              <a:buAutoNum type="arabicPeriod"/>
            </a:pPr>
            <a:r>
              <a:rPr lang="en-IN" sz="2400" dirty="0"/>
              <a:t>User should request instructor to add attendance if they user is unable to </a:t>
            </a:r>
          </a:p>
          <a:p>
            <a:pPr lvl="1" algn="l"/>
            <a:r>
              <a:rPr lang="en-IN" sz="2400" dirty="0"/>
              <a:t>      take the attendance. </a:t>
            </a:r>
          </a:p>
          <a:p>
            <a:pPr lvl="1" algn="l"/>
            <a:r>
              <a:rPr lang="en-IN" sz="2400" dirty="0"/>
              <a:t>      Ex: if student don’t have phone.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Build Statistics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Late Attendance tracker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Course wise attendance.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Enhancements in Reports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Make Robust</a:t>
            </a:r>
          </a:p>
          <a:p>
            <a:pPr marL="514350" lvl="1" indent="-514350" algn="l">
              <a:buFont typeface="+mj-lt"/>
              <a:buAutoNum type="arabicPeriod" startAt="3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946868-CF43-4550-BCD2-D88AE132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792F-487A-4936-957B-D2F2A735EFC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69A68-BC19-4F4B-9741-C4CB7C04D77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3150E-9058-4AFB-9189-7FF8B205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FB1E9-708A-4DE4-A0FC-F0AC3B98D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3A74E-92DC-41E0-8333-B4B78E26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1B42A-FFF1-4F17-84C1-322490C4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05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0183A5-2C7C-4BE8-835F-DA488D484215}"/>
              </a:ext>
            </a:extLst>
          </p:cNvPr>
          <p:cNvSpPr/>
          <p:nvPr/>
        </p:nvSpPr>
        <p:spPr>
          <a:xfrm>
            <a:off x="2162152" y="6090577"/>
            <a:ext cx="8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https://github.com/pavankotas/SmartAttend/wiki/SmartAttend_ReleaseNote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2926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FBB67-C6A3-4CB9-B0D5-0B8373154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5399-01A2-44ED-8147-FB20E872916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FD87D-4EE8-434C-983A-20A1BF9433A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4B8A56-545A-48FF-A292-6C2BB32F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ED087-51C3-4BE4-A27A-4B9184978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D6F15-0188-4CAF-B21E-3B574CDDE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2EAA4-0AFA-4129-8C43-C9B3B7AA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818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8002C0-5A41-4828-81A3-7C5CCC20A16C}"/>
              </a:ext>
            </a:extLst>
          </p:cNvPr>
          <p:cNvSpPr/>
          <p:nvPr/>
        </p:nvSpPr>
        <p:spPr>
          <a:xfrm>
            <a:off x="2162152" y="6121275"/>
            <a:ext cx="8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https://github.com/pavankotas/SmartAttend/wiki/SmartAttend_ReleaseNote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11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088D94-74E5-4825-ACE2-D6A089B8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FE6D-CD85-4563-A65D-947CC7CFC68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D2809-2D59-4845-8171-8188BC02710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898899-8538-415E-9225-D553D10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8CBB0E-D675-43BA-B7B0-046E5486B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05A11-A83C-4903-B201-3E810DBB8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4059E-05DA-498C-B436-27F09EAC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9" y="0"/>
            <a:ext cx="12192000" cy="57646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816D51-508D-44E2-9C78-C3CC39E44D39}"/>
              </a:ext>
            </a:extLst>
          </p:cNvPr>
          <p:cNvSpPr/>
          <p:nvPr/>
        </p:nvSpPr>
        <p:spPr>
          <a:xfrm>
            <a:off x="2279002" y="6069568"/>
            <a:ext cx="8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https://github.com/pavankotas/SmartAttend/wiki/SmartAttend_ReleaseNote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633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BC628-A0F3-4F90-985D-1E2EAFABC7F7}"/>
              </a:ext>
            </a:extLst>
          </p:cNvPr>
          <p:cNvSpPr txBox="1"/>
          <p:nvPr/>
        </p:nvSpPr>
        <p:spPr>
          <a:xfrm>
            <a:off x="533451" y="365636"/>
            <a:ext cx="21136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Professor Login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9F015-EC86-4CA2-BEF7-EFE0FDAAC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028796"/>
            <a:ext cx="2647619" cy="502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DDEFD-6395-4FEE-9A72-A76187C19DEE}"/>
              </a:ext>
            </a:extLst>
          </p:cNvPr>
          <p:cNvSpPr txBox="1"/>
          <p:nvPr/>
        </p:nvSpPr>
        <p:spPr>
          <a:xfrm>
            <a:off x="3976631" y="335986"/>
            <a:ext cx="25046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Home Page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7F87F-6392-4A2E-8798-F826B08BE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96" y="1028796"/>
            <a:ext cx="2809524" cy="505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935D9-95A9-4CAF-AEE0-EC931228B82D}"/>
              </a:ext>
            </a:extLst>
          </p:cNvPr>
          <p:cNvSpPr txBox="1"/>
          <p:nvPr/>
        </p:nvSpPr>
        <p:spPr>
          <a:xfrm>
            <a:off x="6963028" y="335986"/>
            <a:ext cx="392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Take Attendance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D8287-F4D0-45FF-B486-0D6A346AC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1" t="16523" r="39153" b="14567"/>
          <a:stretch/>
        </p:blipFill>
        <p:spPr>
          <a:xfrm>
            <a:off x="6327421" y="1055299"/>
            <a:ext cx="2647619" cy="5002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50DE41-88D1-4434-9DE8-ECBB90E4F6CA}"/>
              </a:ext>
            </a:extLst>
          </p:cNvPr>
          <p:cNvSpPr txBox="1"/>
          <p:nvPr/>
        </p:nvSpPr>
        <p:spPr>
          <a:xfrm>
            <a:off x="10310894" y="444261"/>
            <a:ext cx="26953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View Report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8015C1-2FFB-4274-A7F3-917620199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86" y="982870"/>
            <a:ext cx="2647619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43063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BC628-A0F3-4F90-985D-1E2EAFABC7F7}"/>
              </a:ext>
            </a:extLst>
          </p:cNvPr>
          <p:cNvSpPr txBox="1"/>
          <p:nvPr/>
        </p:nvSpPr>
        <p:spPr>
          <a:xfrm>
            <a:off x="483811" y="370948"/>
            <a:ext cx="203410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Student Login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C469A-CCFF-4550-8081-9D45D879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4" y="1027155"/>
            <a:ext cx="2638095" cy="5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801BB-F40C-4F16-A46C-9912D57C2BC0}"/>
              </a:ext>
            </a:extLst>
          </p:cNvPr>
          <p:cNvSpPr txBox="1"/>
          <p:nvPr/>
        </p:nvSpPr>
        <p:spPr>
          <a:xfrm>
            <a:off x="3641191" y="370948"/>
            <a:ext cx="23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Check in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1F4E47-1160-4661-9375-3F88725FE1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45" y="1053548"/>
            <a:ext cx="2638095" cy="5042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098C2-5E78-4647-B821-AA74C23B76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86" y="1053548"/>
            <a:ext cx="2836317" cy="5042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B5F96-FEBA-4B55-B62D-F0BC0C58C4AE}"/>
              </a:ext>
            </a:extLst>
          </p:cNvPr>
          <p:cNvSpPr txBox="1"/>
          <p:nvPr/>
        </p:nvSpPr>
        <p:spPr>
          <a:xfrm>
            <a:off x="10005491" y="370948"/>
            <a:ext cx="23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Alert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D8FB7-76D9-4C33-A875-AA0D7BD2F423}"/>
              </a:ext>
            </a:extLst>
          </p:cNvPr>
          <p:cNvSpPr txBox="1"/>
          <p:nvPr/>
        </p:nvSpPr>
        <p:spPr>
          <a:xfrm>
            <a:off x="6510330" y="370948"/>
            <a:ext cx="23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Scan QR Code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823225-A4E4-4E21-9A5B-92AF44B036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15" y="1053548"/>
            <a:ext cx="2780573" cy="494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95675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2A7554-1BEB-4851-BEC7-6C2514F1F5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239C3-8264-4E21-A1AD-1FBDFF87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1" i="0" u="none" strike="noStrike" kern="1200" cap="none" spc="-300" normalizeH="0" baseline="0" noProof="0" dirty="0">
              <a:ln>
                <a:noFill/>
              </a:ln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24833" y="1276586"/>
            <a:ext cx="8804365" cy="1089529"/>
          </a:xfrm>
        </p:spPr>
        <p:txBody>
          <a:bodyPr/>
          <a:lstStyle/>
          <a:p>
            <a:r>
              <a:rPr lang="en-US" sz="7200" dirty="0"/>
              <a:t>Final 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1514C-5E56-4738-A1FF-4B1CFD2A3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F898BB-4085-4F65-842B-C8BD0B58BEA6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C84B-15C4-4F01-A6F9-FDA8187EE24E}"/>
              </a:ext>
            </a:extLst>
          </p:cNvPr>
          <p:cNvSpPr/>
          <p:nvPr/>
        </p:nvSpPr>
        <p:spPr>
          <a:xfrm flipH="1">
            <a:off x="7911254" y="4253573"/>
            <a:ext cx="3282818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 Attend V1.1</a:t>
            </a:r>
          </a:p>
        </p:txBody>
      </p:sp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E6D32D8C-72EB-47E4-9C9E-C11CF3EFE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840"/>
          <a:stretch>
            <a:fillRect/>
          </a:stretch>
        </p:blipFill>
        <p:spPr>
          <a:xfrm>
            <a:off x="353360" y="5769839"/>
            <a:ext cx="1044000" cy="7529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5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1365856" y="2840094"/>
            <a:ext cx="3288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 Store Deployment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818FD-B1FD-4051-8A78-70429CB7D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4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8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484909" y="1810010"/>
            <a:ext cx="11887200" cy="2086725"/>
          </a:xfrm>
        </p:spPr>
        <p:txBody>
          <a:bodyPr/>
          <a:lstStyle/>
          <a:p>
            <a:r>
              <a:rPr lang="en-US" sz="3200" b="1" dirty="0"/>
              <a:t>Motivation:</a:t>
            </a:r>
          </a:p>
          <a:p>
            <a:endParaRPr lang="en-US" sz="3200" b="1" dirty="0"/>
          </a:p>
          <a:p>
            <a:r>
              <a:rPr lang="en-US" sz="2400" dirty="0"/>
              <a:t>By observing some of the concerns faced by instructors in every class to track the attendance we were motivated to provide a solution to eradicate the issue.</a:t>
            </a:r>
            <a:endParaRPr lang="en-IN" sz="2400" dirty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531CDD3-FD79-4462-A30A-CAB585F51241}"/>
              </a:ext>
            </a:extLst>
          </p:cNvPr>
          <p:cNvSpPr txBox="1">
            <a:spLocks/>
          </p:cNvSpPr>
          <p:nvPr/>
        </p:nvSpPr>
        <p:spPr>
          <a:xfrm>
            <a:off x="484909" y="4380544"/>
            <a:ext cx="11887200" cy="12003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31775" indent="-231775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10953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Objective:</a:t>
            </a:r>
          </a:p>
          <a:p>
            <a:endParaRPr lang="en-US" sz="2400" dirty="0"/>
          </a:p>
          <a:p>
            <a:r>
              <a:rPr lang="en-US" sz="2400" dirty="0"/>
              <a:t>To bring ease in tracking the attendance for instructors.</a:t>
            </a: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C9A4B-BD00-4F96-A24B-7178A8FFF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" y="931336"/>
            <a:ext cx="2218338" cy="3943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Android : Instructor app Screenshots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Screenshots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B73EB3-42A7-4A47-803E-0FA846F66F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21" y="971368"/>
            <a:ext cx="2218338" cy="39437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B62A90-8AC9-49A7-9F0C-4E6F8B774E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27" y="971367"/>
            <a:ext cx="2195820" cy="39036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A7C08C-52FA-494F-9F39-DB160221C7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33" y="991494"/>
            <a:ext cx="2184498" cy="3883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62EB46-24C8-45E9-A294-D97B7D638E2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87" y="1031528"/>
            <a:ext cx="2184498" cy="38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 dir="r"/>
      </p:transition>
    </mc:Choice>
    <mc:Fallback>
      <p:transition spd="slow">
        <p:cover dir="r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C9A4B-BD00-4F96-A24B-7178A8FFF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" y="931336"/>
            <a:ext cx="2218338" cy="3943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 : Student app Screenshots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8DECB-E22B-44AF-8398-D8F937FBCB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43" y="931336"/>
            <a:ext cx="2218338" cy="3943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FADEF-ADBE-4D23-89F7-172818CC281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45" y="931335"/>
            <a:ext cx="2218336" cy="3943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92D09-2E84-48BF-92D7-30350DB4A2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47" y="931335"/>
            <a:ext cx="2218338" cy="3943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3E465-6E73-49BA-AE21-3757F0A2CB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7" y="931335"/>
            <a:ext cx="2218339" cy="39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Instructor app Screenshots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7FAC6-8200-48E0-B8B1-7DBFCF4F8C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9" y="931336"/>
            <a:ext cx="2193501" cy="458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63DF3-AF02-4369-B2FF-6781F7BF4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55" y="931336"/>
            <a:ext cx="2398711" cy="4583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B43F8-F464-46DD-864F-461CCE0FE8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47" y="931336"/>
            <a:ext cx="2152695" cy="46920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F1B64C-DBB7-49EE-B22C-5F568BD9E75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14" y="931336"/>
            <a:ext cx="2316920" cy="4583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A6B961-7F62-4D15-BF92-0F2AB661248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370" y="931336"/>
            <a:ext cx="2316920" cy="46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7362"/>
      </p:ext>
    </p:extLst>
  </p:cSld>
  <p:clrMapOvr>
    <a:masterClrMapping/>
  </p:clrMapOvr>
  <p:transition spd="slow">
    <p:cover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IOS : Student app Screenshots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E93FD-8CEE-4944-9472-1E1CC8734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4" y="988486"/>
            <a:ext cx="2502604" cy="522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F8A1D-1A95-4927-8794-D67FA524D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78" y="988486"/>
            <a:ext cx="2590219" cy="530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34B91-F409-4237-92F8-D6F9D262C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44" y="988486"/>
            <a:ext cx="2590219" cy="53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5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1525546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IN" dirty="0">
                <a:solidFill>
                  <a:srgbClr val="B7472A"/>
                </a:solidFill>
              </a:rPr>
              <a:t>New QR code generation after every check in.</a:t>
            </a:r>
            <a:endParaRPr lang="en-US" dirty="0"/>
          </a:p>
          <a:p>
            <a:pPr>
              <a:spcAft>
                <a:spcPts val="2400"/>
              </a:spcAft>
            </a:pPr>
            <a:r>
              <a:rPr lang="en-IN" sz="2000" dirty="0"/>
              <a:t>Socket implementation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6363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IN" sz="2000" dirty="0">
                <a:solidFill>
                  <a:srgbClr val="C00000"/>
                </a:solidFill>
              </a:rPr>
              <a:t>Deployment is needed for every change in backend</a:t>
            </a:r>
          </a:p>
          <a:p>
            <a:pPr>
              <a:spcAft>
                <a:spcPts val="2400"/>
              </a:spcAft>
            </a:pPr>
            <a:r>
              <a:rPr lang="en-IN" sz="2000" dirty="0"/>
              <a:t>Implemented CICD using GitHub and Heroku.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7471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IN" dirty="0">
                <a:solidFill>
                  <a:srgbClr val="C00000"/>
                </a:solidFill>
              </a:rPr>
              <a:t>Digitally signing </a:t>
            </a:r>
            <a:r>
              <a:rPr lang="en-IN" dirty="0" err="1">
                <a:solidFill>
                  <a:srgbClr val="C00000"/>
                </a:solidFill>
              </a:rPr>
              <a:t>apk</a:t>
            </a:r>
            <a:r>
              <a:rPr lang="en-IN" dirty="0">
                <a:solidFill>
                  <a:srgbClr val="C00000"/>
                </a:solidFill>
              </a:rPr>
              <a:t> is a cumbersome process</a:t>
            </a:r>
          </a:p>
          <a:p>
            <a:pPr>
              <a:spcAft>
                <a:spcPts val="2400"/>
              </a:spcAft>
            </a:pPr>
            <a:r>
              <a:rPr lang="en-IN" sz="2000" dirty="0"/>
              <a:t>Hunted through google documentation.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24</a:t>
            </a:fld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23E516D-B8D9-429B-8A5C-441ADEE1A2BD}"/>
              </a:ext>
            </a:extLst>
          </p:cNvPr>
          <p:cNvSpPr txBox="1">
            <a:spLocks/>
          </p:cNvSpPr>
          <p:nvPr/>
        </p:nvSpPr>
        <p:spPr>
          <a:xfrm>
            <a:off x="2879003" y="419100"/>
            <a:ext cx="9084398" cy="5355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Challenges and Findings</a:t>
            </a:r>
            <a:endParaRPr lang="en-US" sz="3200" dirty="0"/>
          </a:p>
        </p:txBody>
      </p:sp>
      <p:pic>
        <p:nvPicPr>
          <p:cNvPr id="17" name="Graphic 16" descr="Bar graph with upward trend">
            <a:extLst>
              <a:ext uri="{FF2B5EF4-FFF2-40B4-BE49-F238E27FC236}">
                <a16:creationId xmlns:a16="http://schemas.microsoft.com/office/drawing/2014/main" id="{56AAEFE3-1CE0-4C32-BC65-FA1A310C0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126" y="25955"/>
            <a:ext cx="1857352" cy="18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73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17194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6600" dirty="0"/>
              <a:t>1</a:t>
            </a:r>
            <a:endParaRPr lang="en-US" dirty="0"/>
          </a:p>
          <a:p>
            <a:pPr lvl="1"/>
            <a:r>
              <a:rPr lang="en-IN" dirty="0"/>
              <a:t>Built an attendance app</a:t>
            </a:r>
            <a:r>
              <a:rPr lang="en-US" dirty="0"/>
              <a:t>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7194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6600" dirty="0"/>
              <a:t>2</a:t>
            </a:r>
            <a:endParaRPr lang="en-US" sz="6000" dirty="0"/>
          </a:p>
          <a:p>
            <a:pPr lvl="1"/>
            <a:r>
              <a:rPr lang="en-IN" dirty="0"/>
              <a:t>Easy to use 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7194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6600" dirty="0"/>
              <a:t>3</a:t>
            </a:r>
            <a:endParaRPr lang="en-US" dirty="0"/>
          </a:p>
          <a:p>
            <a:pPr lvl="1"/>
            <a:r>
              <a:rPr lang="en-IN" dirty="0"/>
              <a:t>Support IOS and Android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25</a:t>
            </a:fld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9F999D-4FA8-4BFF-B287-42FC774539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/>
              <a:t>Product Outcomes</a:t>
            </a:r>
          </a:p>
        </p:txBody>
      </p:sp>
      <p:pic>
        <p:nvPicPr>
          <p:cNvPr id="16" name="Graphic 15" descr="Bullseye">
            <a:extLst>
              <a:ext uri="{FF2B5EF4-FFF2-40B4-BE49-F238E27FC236}">
                <a16:creationId xmlns:a16="http://schemas.microsoft.com/office/drawing/2014/main" id="{2FACB007-0CE4-45AE-BC80-65F554C3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4" y="-142052"/>
            <a:ext cx="2040972" cy="20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03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85786" y="919147"/>
            <a:ext cx="3820428" cy="941290"/>
          </a:xfrm>
        </p:spPr>
        <p:txBody>
          <a:bodyPr/>
          <a:lstStyle/>
          <a:p>
            <a:r>
              <a:rPr lang="en-US" sz="2800" dirty="0"/>
              <a:t>Individual Outcomes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16589" y="2744781"/>
            <a:ext cx="6264203" cy="2416046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IN" sz="2000" dirty="0"/>
              <a:t>By end of the project I had hands-on experience on mentioned software tools.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Explored the functionalities of cloud services.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Developed and published IOS and Android app.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 Worked and collaborated in an efficient way with team.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726490" y="-113598"/>
            <a:ext cx="2739020" cy="1200329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EE5FDE-6E9A-4A12-9E6F-F814C98435D4}"/>
              </a:ext>
            </a:extLst>
          </p:cNvPr>
          <p:cNvSpPr/>
          <p:nvPr/>
        </p:nvSpPr>
        <p:spPr>
          <a:xfrm>
            <a:off x="1284965" y="1969381"/>
            <a:ext cx="303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Chakra Pavan Kumar, Kota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23D0F-7862-417B-8FF3-F67D44E02B53}"/>
              </a:ext>
            </a:extLst>
          </p:cNvPr>
          <p:cNvSpPr/>
          <p:nvPr/>
        </p:nvSpPr>
        <p:spPr>
          <a:xfrm>
            <a:off x="8646189" y="1967087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Dharani Muli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AB31C87-1604-4C84-B22E-5B2D317704B1}"/>
              </a:ext>
            </a:extLst>
          </p:cNvPr>
          <p:cNvSpPr txBox="1">
            <a:spLocks/>
          </p:cNvSpPr>
          <p:nvPr/>
        </p:nvSpPr>
        <p:spPr>
          <a:xfrm>
            <a:off x="6680792" y="2571178"/>
            <a:ext cx="5524499" cy="2287806"/>
          </a:xfrm>
          <a:prstGeom prst="rect">
            <a:avLst/>
          </a:prstGeom>
        </p:spPr>
        <p:txBody>
          <a:bodyPr vert="horz" wrap="square" lIns="457200" tIns="45720" rIns="457200" bIns="45720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r>
              <a:rPr lang="en-IN" sz="2000" dirty="0"/>
              <a:t>By end of the project I had hands-on experience on mentioned software tools.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Also gain knowledge of the best coding standards.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I will improve my collaboration skills working in a team. 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  <p:bldP spid="4" grpId="0"/>
      <p:bldP spid="10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2A7554-1BEB-4851-BEC7-6C2514F1F5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239C3-8264-4E21-A1AD-1FBDFF87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1" i="0" u="none" strike="noStrike" kern="1200" cap="none" spc="-300" normalizeH="0" baseline="0" noProof="0" dirty="0">
              <a:ln>
                <a:noFill/>
              </a:ln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1514C-5E56-4738-A1FF-4B1CFD2A3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F898BB-4085-4F65-842B-C8BD0B58BEA6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C84B-15C4-4F01-A6F9-FDA8187EE24E}"/>
              </a:ext>
            </a:extLst>
          </p:cNvPr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Thank you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CE688F-D2EF-4A7E-A48C-46DE5B33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06" y="1410828"/>
            <a:ext cx="7833505" cy="1311128"/>
          </a:xfrm>
        </p:spPr>
        <p:txBody>
          <a:bodyPr/>
          <a:lstStyle/>
          <a:p>
            <a:r>
              <a:rPr lang="en-IN" dirty="0"/>
              <a:t>Smart Attend</a:t>
            </a:r>
          </a:p>
        </p:txBody>
      </p:sp>
    </p:spTree>
    <p:extLst>
      <p:ext uri="{BB962C8B-B14F-4D97-AF65-F5344CB8AC3E}">
        <p14:creationId xmlns:p14="http://schemas.microsoft.com/office/powerpoint/2010/main" val="258119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8759" y="2111122"/>
            <a:ext cx="4332514" cy="2105192"/>
          </a:xfrm>
        </p:spPr>
        <p:txBody>
          <a:bodyPr/>
          <a:lstStyle/>
          <a:p>
            <a:r>
              <a:rPr lang="en-US" dirty="0"/>
              <a:t>1. MongoDB</a:t>
            </a:r>
          </a:p>
          <a:p>
            <a:r>
              <a:rPr lang="en-US" dirty="0"/>
              <a:t>2. Express.js</a:t>
            </a:r>
          </a:p>
          <a:p>
            <a:r>
              <a:rPr lang="en-US" dirty="0"/>
              <a:t>3. Angular 7</a:t>
            </a:r>
          </a:p>
          <a:p>
            <a:r>
              <a:rPr lang="en-US" dirty="0"/>
              <a:t>4. Node.js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US" b="1" dirty="0"/>
              <a:t>Implementation Environment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22D71-275D-4AA5-A9DC-1770F057A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37" y="2100618"/>
            <a:ext cx="3104429" cy="1618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C2D8B-AB68-4969-A8A1-4FA648B351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38" y="2567717"/>
            <a:ext cx="2631542" cy="886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877E0A-DBC1-470A-970B-142F4612A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12" y="-107440"/>
            <a:ext cx="4291165" cy="1984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B4690D-FEBB-489E-A68B-8CF58CBA55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439" y="2067933"/>
            <a:ext cx="1683858" cy="1683858"/>
          </a:xfrm>
          <a:prstGeom prst="rect">
            <a:avLst/>
          </a:prstGeom>
        </p:spPr>
      </p:pic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28F29E4-4A43-4ADE-8CF7-BE171D0410FA}"/>
              </a:ext>
            </a:extLst>
          </p:cNvPr>
          <p:cNvSpPr txBox="1">
            <a:spLocks/>
          </p:cNvSpPr>
          <p:nvPr/>
        </p:nvSpPr>
        <p:spPr>
          <a:xfrm>
            <a:off x="617159" y="4208373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5. Ionic 4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D48332C0-2821-4F96-84F5-9A34FE64B6E8}"/>
              </a:ext>
            </a:extLst>
          </p:cNvPr>
          <p:cNvSpPr txBox="1">
            <a:spLocks/>
          </p:cNvSpPr>
          <p:nvPr/>
        </p:nvSpPr>
        <p:spPr>
          <a:xfrm>
            <a:off x="628759" y="5678219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8. Heroku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62D7BBC-BC3D-43A3-B638-9E901E9378EE}"/>
              </a:ext>
            </a:extLst>
          </p:cNvPr>
          <p:cNvSpPr txBox="1">
            <a:spLocks/>
          </p:cNvSpPr>
          <p:nvPr/>
        </p:nvSpPr>
        <p:spPr>
          <a:xfrm>
            <a:off x="605559" y="5144457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7. X-Code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4CD35D8A-5983-4525-9413-8A0100A6CCC1}"/>
              </a:ext>
            </a:extLst>
          </p:cNvPr>
          <p:cNvSpPr txBox="1">
            <a:spLocks/>
          </p:cNvSpPr>
          <p:nvPr/>
        </p:nvSpPr>
        <p:spPr>
          <a:xfrm>
            <a:off x="605559" y="4657310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6. Android SDK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E408E79-E506-43B2-AACC-866A20654F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80" y="4035958"/>
            <a:ext cx="2631541" cy="26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push/>
      </p:transition>
    </mc:Choice>
    <mc:Fallback xmlns=""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2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TRANSITIONS </a:t>
            </a:r>
            <a:br>
              <a:rPr lang="en-US" dirty="0"/>
            </a:br>
            <a:r>
              <a:rPr lang="en-US" dirty="0"/>
              <a:t>&amp; SECTION DIVIDERS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Consistency helps viewer see connections in the story – </a:t>
            </a:r>
            <a:br>
              <a:rPr lang="en-US"/>
            </a:br>
            <a:r>
              <a:rPr lang="en-US"/>
              <a:t>use same layout and design for individual sections and </a:t>
            </a:r>
            <a:br>
              <a:rPr lang="en-US"/>
            </a:br>
            <a:r>
              <a:rPr lang="en-US"/>
              <a:t>give your audience a mental check-point.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0BFA3-7EBC-4937-9414-22E5FC53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9" y="730774"/>
            <a:ext cx="10875793" cy="61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0" y="-2600740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322725" y="193676"/>
            <a:ext cx="4083304" cy="914096"/>
          </a:xfrm>
        </p:spPr>
        <p:txBody>
          <a:bodyPr/>
          <a:lstStyle/>
          <a:p>
            <a:r>
              <a:rPr lang="en-US" b="1" dirty="0"/>
              <a:t>System Architecture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4F1AD5-696C-4C6B-A124-4C81F8F5B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54" y="0"/>
            <a:ext cx="7463246" cy="6858000"/>
          </a:xfrm>
          <a:prstGeom prst="rect">
            <a:avLst/>
          </a:prstGeom>
        </p:spPr>
      </p:pic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F25C2D09-6E19-4E64-AA53-10D94E91C5D2}"/>
              </a:ext>
            </a:extLst>
          </p:cNvPr>
          <p:cNvSpPr txBox="1">
            <a:spLocks/>
          </p:cNvSpPr>
          <p:nvPr/>
        </p:nvSpPr>
        <p:spPr>
          <a:xfrm>
            <a:off x="799234" y="3366657"/>
            <a:ext cx="2572616" cy="14219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Fully Automated with CICD</a:t>
            </a:r>
          </a:p>
        </p:txBody>
      </p:sp>
    </p:spTree>
    <p:extLst>
      <p:ext uri="{BB962C8B-B14F-4D97-AF65-F5344CB8AC3E}">
        <p14:creationId xmlns:p14="http://schemas.microsoft.com/office/powerpoint/2010/main" val="54568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CB4C-B5E1-4756-815D-BC6EC8E7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JOURNEY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D4784F-41FE-47AC-B617-00EA570D30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Smart Attend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A8FF1C-735A-4A06-B94C-EA60103219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963" y="3927199"/>
            <a:ext cx="1898738" cy="378571"/>
          </a:xfrm>
        </p:spPr>
        <p:txBody>
          <a:bodyPr>
            <a:normAutofit/>
          </a:bodyPr>
          <a:lstStyle/>
          <a:p>
            <a:r>
              <a:rPr lang="en-US" sz="1100" dirty="0"/>
              <a:t>March 1</a:t>
            </a:r>
            <a:r>
              <a:rPr lang="en-US" sz="1100" baseline="30000" dirty="0"/>
              <a:t>st</a:t>
            </a:r>
            <a:r>
              <a:rPr lang="en-US" sz="1100" dirty="0"/>
              <a:t>2019 - May 1</a:t>
            </a:r>
            <a:r>
              <a:rPr lang="en-US" sz="1100" baseline="30000" dirty="0"/>
              <a:t>st</a:t>
            </a:r>
            <a:r>
              <a:rPr lang="en-US" sz="1100" dirty="0"/>
              <a:t> 2019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Start</a:t>
            </a:r>
            <a:endParaRPr lang="ru-RU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4842DC-5569-4421-BEE9-EC5D80DF6E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60845" y="2179674"/>
            <a:ext cx="2030219" cy="204276"/>
          </a:xfrm>
        </p:spPr>
        <p:txBody>
          <a:bodyPr>
            <a:noAutofit/>
          </a:bodyPr>
          <a:lstStyle/>
          <a:p>
            <a:r>
              <a:rPr lang="en-US" sz="2400" dirty="0"/>
              <a:t>MILESTONE 1</a:t>
            </a:r>
            <a:endParaRPr lang="ru-RU" sz="24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90D17E-2D62-4E5F-B6C7-0013360629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55057" y="2545570"/>
            <a:ext cx="1726129" cy="176047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Version-1.0 Release</a:t>
            </a:r>
            <a:endParaRPr lang="ru-RU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47846D-FA06-4686-A47D-5A668FD95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V1.0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81211" y="2933825"/>
            <a:ext cx="1044000" cy="1044000"/>
          </a:xfrm>
        </p:spPr>
        <p:txBody>
          <a:bodyPr/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718673" y="3055810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INCREMENT-3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894466" y="3085933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INCREMENT-4</a:t>
            </a:r>
            <a:endParaRPr lang="ru-RU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V1.1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0624EF-8210-444B-9BC7-2C144038C2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u-RU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423462" y="5050808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INCREMENT-5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CEF7EF-E8CB-4008-A749-3586789460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06407" y="6185957"/>
            <a:ext cx="3623630" cy="413510"/>
          </a:xfrm>
        </p:spPr>
        <p:txBody>
          <a:bodyPr>
            <a:normAutofit/>
          </a:bodyPr>
          <a:lstStyle/>
          <a:p>
            <a:r>
              <a:rPr lang="en-IN" sz="2400" dirty="0"/>
              <a:t>Journey Continues…..</a:t>
            </a:r>
            <a:endParaRPr lang="ru-RU" sz="2400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0356F4D-EF6F-4CA4-9F12-1144AB06B63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XX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FD034-B9C1-41DF-9CA6-A5C81E6F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</a:t>
            </a:r>
            <a:fld id="{93C1428B-5ACF-4E79-A091-05E2328DA75D}" type="slidenum">
              <a:rPr kumimoji="0" lang="ru-RU" sz="900" b="0" i="1" u="none" strike="noStrike" kern="1200" cap="none" spc="0" normalizeH="0" baseline="0" noProof="0" smtClean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9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ext Placeholder 23">
            <a:extLst>
              <a:ext uri="{FF2B5EF4-FFF2-40B4-BE49-F238E27FC236}">
                <a16:creationId xmlns:a16="http://schemas.microsoft.com/office/drawing/2014/main" id="{A9846F9E-874C-467A-83F0-5754DB58B998}"/>
              </a:ext>
            </a:extLst>
          </p:cNvPr>
          <p:cNvSpPr txBox="1">
            <a:spLocks/>
          </p:cNvSpPr>
          <p:nvPr/>
        </p:nvSpPr>
        <p:spPr>
          <a:xfrm>
            <a:off x="2264542" y="725540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March 5</a:t>
            </a:r>
            <a:r>
              <a:rPr kumimoji="0" lang="en-US" sz="1000" b="1" i="1" u="none" strike="noStrike" kern="1200" cap="none" spc="0" normalizeH="0" baseline="3000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,2019</a:t>
            </a:r>
            <a:endParaRPr kumimoji="0" lang="ru-RU" sz="1000" b="1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8885DE5-4C92-4820-B6C0-1F5CE314FC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61697" y="866804"/>
            <a:ext cx="1044000" cy="1044000"/>
          </a:xfrm>
        </p:spPr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291B7D01-1E6C-4C20-B9B3-61C131F6C4DF}"/>
              </a:ext>
            </a:extLst>
          </p:cNvPr>
          <p:cNvSpPr txBox="1">
            <a:spLocks/>
          </p:cNvSpPr>
          <p:nvPr/>
        </p:nvSpPr>
        <p:spPr>
          <a:xfrm>
            <a:off x="6018019" y="149631"/>
            <a:ext cx="2549236" cy="740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Research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 Architecture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meet with Choi ma’am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C3F297A-AC50-4C33-A852-32FBD35F28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4121" y="782674"/>
            <a:ext cx="1044000" cy="1044000"/>
          </a:xfrm>
        </p:spPr>
        <p:txBody>
          <a:bodyPr/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id="{07E62C86-F1DB-4ED7-AD87-3E71D365D424}"/>
              </a:ext>
            </a:extLst>
          </p:cNvPr>
          <p:cNvSpPr txBox="1">
            <a:spLocks/>
          </p:cNvSpPr>
          <p:nvPr/>
        </p:nvSpPr>
        <p:spPr>
          <a:xfrm>
            <a:off x="5899175" y="1025569"/>
            <a:ext cx="1726129" cy="20427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rgbClr val="BAC82F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BAC82F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INCREMENT-1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srgbClr val="BAC82F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0143AB16-CAE4-411B-965F-D9C2ED0CD6A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55018" y="1014467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INCREMENT-2</a:t>
            </a:r>
            <a:endParaRPr lang="ru-RU" dirty="0"/>
          </a:p>
        </p:txBody>
      </p:sp>
      <p:sp>
        <p:nvSpPr>
          <p:cNvPr id="75" name="Text Placeholder 6">
            <a:extLst>
              <a:ext uri="{FF2B5EF4-FFF2-40B4-BE49-F238E27FC236}">
                <a16:creationId xmlns:a16="http://schemas.microsoft.com/office/drawing/2014/main" id="{A3FE62FF-D494-4848-90AD-53EF1D05371B}"/>
              </a:ext>
            </a:extLst>
          </p:cNvPr>
          <p:cNvSpPr txBox="1">
            <a:spLocks/>
          </p:cNvSpPr>
          <p:nvPr/>
        </p:nvSpPr>
        <p:spPr>
          <a:xfrm>
            <a:off x="9523577" y="185749"/>
            <a:ext cx="2549236" cy="7400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Implemented 6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meet with Choi ma’am</a:t>
            </a:r>
          </a:p>
        </p:txBody>
      </p:sp>
      <p:sp>
        <p:nvSpPr>
          <p:cNvPr id="77" name="Text Placeholder 21">
            <a:extLst>
              <a:ext uri="{FF2B5EF4-FFF2-40B4-BE49-F238E27FC236}">
                <a16:creationId xmlns:a16="http://schemas.microsoft.com/office/drawing/2014/main" id="{7F487B63-3ACF-4483-83AC-F6AAAC87FD8A}"/>
              </a:ext>
            </a:extLst>
          </p:cNvPr>
          <p:cNvSpPr txBox="1">
            <a:spLocks/>
          </p:cNvSpPr>
          <p:nvPr/>
        </p:nvSpPr>
        <p:spPr>
          <a:xfrm>
            <a:off x="8912889" y="2756477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April 23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,2019</a:t>
            </a:r>
            <a:endParaRPr kumimoji="0" lang="ru-RU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38E076D5-D240-4A92-BE11-EB71EFA969EC}"/>
              </a:ext>
            </a:extLst>
          </p:cNvPr>
          <p:cNvSpPr txBox="1">
            <a:spLocks/>
          </p:cNvSpPr>
          <p:nvPr/>
        </p:nvSpPr>
        <p:spPr>
          <a:xfrm>
            <a:off x="6307614" y="1965032"/>
            <a:ext cx="2284994" cy="93505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Bug Fixes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Enhancements (from feedback)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Implemented 2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meet with Choi ma’am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A1ED7D02-F4CB-430B-9F75-5B5BBF0E70C6}"/>
              </a:ext>
            </a:extLst>
          </p:cNvPr>
          <p:cNvSpPr txBox="1">
            <a:spLocks/>
          </p:cNvSpPr>
          <p:nvPr/>
        </p:nvSpPr>
        <p:spPr>
          <a:xfrm>
            <a:off x="3820703" y="1971876"/>
            <a:ext cx="2284994" cy="93505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Bug Fixes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Enhancements (from feedback)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Implemented 3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mails with Choi ma’am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Text Placeholder 36">
            <a:extLst>
              <a:ext uri="{FF2B5EF4-FFF2-40B4-BE49-F238E27FC236}">
                <a16:creationId xmlns:a16="http://schemas.microsoft.com/office/drawing/2014/main" id="{4135C684-A6E9-48C0-8CB9-735AF09456FD}"/>
              </a:ext>
            </a:extLst>
          </p:cNvPr>
          <p:cNvSpPr txBox="1">
            <a:spLocks/>
          </p:cNvSpPr>
          <p:nvPr/>
        </p:nvSpPr>
        <p:spPr>
          <a:xfrm>
            <a:off x="2892872" y="4184347"/>
            <a:ext cx="2584777" cy="6328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6F0066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MILESTONE 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6F0066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D6E97B1A-DEC3-4891-B3DF-3082EFD640B3}"/>
              </a:ext>
            </a:extLst>
          </p:cNvPr>
          <p:cNvSpPr/>
          <p:nvPr/>
        </p:nvSpPr>
        <p:spPr>
          <a:xfrm rot="5400000">
            <a:off x="7597099" y="2104861"/>
            <a:ext cx="678944" cy="7891800"/>
          </a:xfrm>
          <a:prstGeom prst="rightBrace">
            <a:avLst>
              <a:gd name="adj1" fmla="val 8333"/>
              <a:gd name="adj2" fmla="val 49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Text Placeholder 36">
            <a:extLst>
              <a:ext uri="{FF2B5EF4-FFF2-40B4-BE49-F238E27FC236}">
                <a16:creationId xmlns:a16="http://schemas.microsoft.com/office/drawing/2014/main" id="{818BB2E2-9570-42AB-800A-63AE73BC3485}"/>
              </a:ext>
            </a:extLst>
          </p:cNvPr>
          <p:cNvSpPr txBox="1">
            <a:spLocks/>
          </p:cNvSpPr>
          <p:nvPr/>
        </p:nvSpPr>
        <p:spPr>
          <a:xfrm>
            <a:off x="9505806" y="4265200"/>
            <a:ext cx="2584777" cy="632804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6F0066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MORE MILESTONES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6F0066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  <p:sp>
        <p:nvSpPr>
          <p:cNvPr id="115" name="Text Placeholder 21">
            <a:extLst>
              <a:ext uri="{FF2B5EF4-FFF2-40B4-BE49-F238E27FC236}">
                <a16:creationId xmlns:a16="http://schemas.microsoft.com/office/drawing/2014/main" id="{162EE23B-A023-479F-88FD-176DC5C71452}"/>
              </a:ext>
            </a:extLst>
          </p:cNvPr>
          <p:cNvSpPr txBox="1">
            <a:spLocks/>
          </p:cNvSpPr>
          <p:nvPr/>
        </p:nvSpPr>
        <p:spPr>
          <a:xfrm>
            <a:off x="3305331" y="4535506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Version-1.1 Release</a:t>
            </a:r>
            <a:endParaRPr kumimoji="0" lang="ru-RU" sz="14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Text Placeholder 21">
            <a:extLst>
              <a:ext uri="{FF2B5EF4-FFF2-40B4-BE49-F238E27FC236}">
                <a16:creationId xmlns:a16="http://schemas.microsoft.com/office/drawing/2014/main" id="{F4700187-4E32-4162-A67B-8E35DC83EFAB}"/>
              </a:ext>
            </a:extLst>
          </p:cNvPr>
          <p:cNvSpPr txBox="1">
            <a:spLocks/>
          </p:cNvSpPr>
          <p:nvPr/>
        </p:nvSpPr>
        <p:spPr>
          <a:xfrm>
            <a:off x="3282674" y="4766081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April 30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,2019</a:t>
            </a:r>
            <a:endParaRPr kumimoji="0" lang="ru-RU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BCC31F1-6845-4061-B8A2-B9043D80C7AD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840"/>
          <a:stretch>
            <a:fillRect/>
          </a:stretch>
        </p:blipFill>
        <p:spPr>
          <a:xfrm>
            <a:off x="368875" y="5658244"/>
            <a:ext cx="1044000" cy="752935"/>
          </a:xfr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423AD1-8CF1-4CD0-9233-B9285AA9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63D1-4104-4DE4-A785-02F2DE0B199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81B34-256D-4124-9DA1-EA3A5FE0975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2576A7-D921-4476-B643-76B1A4EF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6DF64C-B791-46A4-A0F1-2B3FA035A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8B27D-6341-4BFC-9178-5FB487287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EAA40E-818C-4CB3-8332-5EE776B081BF}"/>
              </a:ext>
            </a:extLst>
          </p:cNvPr>
          <p:cNvSpPr/>
          <p:nvPr/>
        </p:nvSpPr>
        <p:spPr>
          <a:xfrm>
            <a:off x="3405809" y="5802867"/>
            <a:ext cx="878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https://github.com/pavankotas/SmartAttend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744B1-ECC0-43F6-8A70-43A22EC0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14"/>
            <a:ext cx="12192000" cy="54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1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F017FD-840E-4A38-9FE6-324F503ED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BD64-6F09-47A2-9EBB-A37233FDA87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909A2-3581-49B4-A147-2476903A7C0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3BF167-0F52-4259-BE9E-2AD8D0CC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125E01-A981-4561-8A17-FA00FF1B6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1632B-AF78-46AE-9688-8C58A6345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E6AEE-3F3B-4046-96BE-61CC283E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15"/>
            <a:ext cx="12192000" cy="61332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28FC4A-1DE7-4521-B26C-8DE72BB6D187}"/>
              </a:ext>
            </a:extLst>
          </p:cNvPr>
          <p:cNvSpPr/>
          <p:nvPr/>
        </p:nvSpPr>
        <p:spPr>
          <a:xfrm>
            <a:off x="2879003" y="6127889"/>
            <a:ext cx="5561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3190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8D32CF-2F5C-40CB-B825-1655A2C8E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F46E-289D-4536-8912-8C50FFF4A45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E60F7-E32B-4DB9-92EE-87DE6F591C9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55369D-6548-4D04-8879-7495F2DE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A17C2E-5191-430F-A57F-330B9B1E1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9602D-C387-42E4-8502-1897036A9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32718-462E-4D04-804E-1C3A9E82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14"/>
            <a:ext cx="12192000" cy="5915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90F6B6-602A-4CB9-9C2A-CDD9C67D5B05}"/>
              </a:ext>
            </a:extLst>
          </p:cNvPr>
          <p:cNvSpPr/>
          <p:nvPr/>
        </p:nvSpPr>
        <p:spPr>
          <a:xfrm>
            <a:off x="3493609" y="6127201"/>
            <a:ext cx="5190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895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Custom 7">
      <a:dk1>
        <a:srgbClr val="0C6D82"/>
      </a:dk1>
      <a:lt1>
        <a:srgbClr val="FFFFFF"/>
      </a:lt1>
      <a:dk2>
        <a:srgbClr val="6F0066"/>
      </a:dk2>
      <a:lt2>
        <a:srgbClr val="1E597D"/>
      </a:lt2>
      <a:accent1>
        <a:srgbClr val="571B6D"/>
      </a:accent1>
      <a:accent2>
        <a:srgbClr val="2CA05B"/>
      </a:accent2>
      <a:accent3>
        <a:srgbClr val="C90B24"/>
      </a:accent3>
      <a:accent4>
        <a:srgbClr val="E8611D"/>
      </a:accent4>
      <a:accent5>
        <a:srgbClr val="F39D21"/>
      </a:accent5>
      <a:accent6>
        <a:srgbClr val="1B866F"/>
      </a:accent6>
      <a:hlink>
        <a:srgbClr val="0C6D82"/>
      </a:hlink>
      <a:folHlink>
        <a:srgbClr val="0C6D82"/>
      </a:folHlink>
    </a:clrScheme>
    <a:fontScheme name="Custom 10">
      <a:majorFont>
        <a:latin typeface="Franklin Gothic Dem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2390">
          <a:solidFill>
            <a:srgbClr val="454D5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oadmap_Timeline_05_MO - v3" id="{A9CD7B3E-F553-4D42-AA9A-34F849A8D81E}" vid="{892193B0-ABEF-4C5B-ACF0-242E70DE99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CW_Template</Template>
  <TotalTime>475</TotalTime>
  <Words>594</Words>
  <Application>Microsoft Office PowerPoint</Application>
  <PresentationFormat>Widescreen</PresentationFormat>
  <Paragraphs>154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Arial Black</vt:lpstr>
      <vt:lpstr>Calibri</vt:lpstr>
      <vt:lpstr>Franklin Gothic Demi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Office Theme</vt:lpstr>
      <vt:lpstr>Final Presentation</vt:lpstr>
      <vt:lpstr>PowerPoint Presentation</vt:lpstr>
      <vt:lpstr>Implementation Environment</vt:lpstr>
      <vt:lpstr>USE TRANSITIONS  &amp; SECTION DIVIDERS</vt:lpstr>
      <vt:lpstr>System Architecture</vt:lpstr>
      <vt:lpstr>PRODUCT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Individual Outcomes</vt:lpstr>
      <vt:lpstr>Smart Attend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subject/>
  <dc:creator>Muli, Dharani (UMKC-Student)</dc:creator>
  <cp:keywords/>
  <dc:description/>
  <cp:lastModifiedBy>Muli, Dharani (UMKC-Student)</cp:lastModifiedBy>
  <cp:revision>74</cp:revision>
  <dcterms:created xsi:type="dcterms:W3CDTF">2019-05-01T15:54:57Z</dcterms:created>
  <dcterms:modified xsi:type="dcterms:W3CDTF">2019-05-02T10:34:11Z</dcterms:modified>
  <cp:category/>
</cp:coreProperties>
</file>